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96" r:id="rId4"/>
    <p:sldId id="297" r:id="rId5"/>
    <p:sldId id="298" r:id="rId6"/>
    <p:sldId id="299" r:id="rId7"/>
    <p:sldId id="300" r:id="rId8"/>
    <p:sldId id="258" r:id="rId9"/>
    <p:sldId id="305" r:id="rId10"/>
    <p:sldId id="306" r:id="rId11"/>
    <p:sldId id="307" r:id="rId12"/>
    <p:sldId id="301" r:id="rId13"/>
    <p:sldId id="302" r:id="rId14"/>
    <p:sldId id="303" r:id="rId15"/>
    <p:sldId id="304" r:id="rId16"/>
    <p:sldId id="277" r:id="rId17"/>
    <p:sldId id="308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455D"/>
    <a:srgbClr val="516881"/>
    <a:srgbClr val="326648"/>
    <a:srgbClr val="388049"/>
    <a:srgbClr val="274F3F"/>
    <a:srgbClr val="2A4C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44" autoAdjust="0"/>
    <p:restoredTop sz="94660"/>
  </p:normalViewPr>
  <p:slideViewPr>
    <p:cSldViewPr snapToGrid="0">
      <p:cViewPr varScale="1">
        <p:scale>
          <a:sx n="94" d="100"/>
          <a:sy n="94" d="100"/>
        </p:scale>
        <p:origin x="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Hill" userId="41dba03d-e58d-4389-9894-554c10310ba4" providerId="ADAL" clId="{2B61627E-8C3A-4E30-8D42-936881ABB1EA}"/>
    <pc:docChg chg="undo custSel addSld delSld modSld">
      <pc:chgData name="Michael Hill" userId="41dba03d-e58d-4389-9894-554c10310ba4" providerId="ADAL" clId="{2B61627E-8C3A-4E30-8D42-936881ABB1EA}" dt="2025-08-22T17:34:27.020" v="747" actId="20577"/>
      <pc:docMkLst>
        <pc:docMk/>
      </pc:docMkLst>
      <pc:sldChg chg="modSp mod">
        <pc:chgData name="Michael Hill" userId="41dba03d-e58d-4389-9894-554c10310ba4" providerId="ADAL" clId="{2B61627E-8C3A-4E30-8D42-936881ABB1EA}" dt="2025-08-22T17:33:58.878" v="669" actId="242"/>
        <pc:sldMkLst>
          <pc:docMk/>
          <pc:sldMk cId="854122100" sldId="257"/>
        </pc:sldMkLst>
        <pc:spChg chg="mod">
          <ac:chgData name="Michael Hill" userId="41dba03d-e58d-4389-9894-554c10310ba4" providerId="ADAL" clId="{2B61627E-8C3A-4E30-8D42-936881ABB1EA}" dt="2025-08-22T17:33:58.878" v="669" actId="242"/>
          <ac:spMkLst>
            <pc:docMk/>
            <pc:sldMk cId="854122100" sldId="257"/>
            <ac:spMk id="5" creationId="{AFCD8CB0-8A02-BF4E-6CF1-A22B96E02C67}"/>
          </ac:spMkLst>
        </pc:spChg>
        <pc:spChg chg="mod">
          <ac:chgData name="Michael Hill" userId="41dba03d-e58d-4389-9894-554c10310ba4" providerId="ADAL" clId="{2B61627E-8C3A-4E30-8D42-936881ABB1EA}" dt="2025-08-22T17:33:58.878" v="669" actId="242"/>
          <ac:spMkLst>
            <pc:docMk/>
            <pc:sldMk cId="854122100" sldId="257"/>
            <ac:spMk id="7" creationId="{E03133FC-E875-8442-9063-C305CC0BFB20}"/>
          </ac:spMkLst>
        </pc:spChg>
        <pc:spChg chg="mod">
          <ac:chgData name="Michael Hill" userId="41dba03d-e58d-4389-9894-554c10310ba4" providerId="ADAL" clId="{2B61627E-8C3A-4E30-8D42-936881ABB1EA}" dt="2025-08-22T17:33:58.878" v="669" actId="242"/>
          <ac:spMkLst>
            <pc:docMk/>
            <pc:sldMk cId="854122100" sldId="257"/>
            <ac:spMk id="8" creationId="{4D7671A2-401B-58C3-4049-2F9F2E07BD91}"/>
          </ac:spMkLst>
        </pc:spChg>
        <pc:spChg chg="mod">
          <ac:chgData name="Michael Hill" userId="41dba03d-e58d-4389-9894-554c10310ba4" providerId="ADAL" clId="{2B61627E-8C3A-4E30-8D42-936881ABB1EA}" dt="2025-08-22T17:33:58.878" v="669" actId="242"/>
          <ac:spMkLst>
            <pc:docMk/>
            <pc:sldMk cId="854122100" sldId="257"/>
            <ac:spMk id="9" creationId="{39CF6B3F-1F6D-7800-03EB-3D197914A30A}"/>
          </ac:spMkLst>
        </pc:spChg>
        <pc:spChg chg="mod">
          <ac:chgData name="Michael Hill" userId="41dba03d-e58d-4389-9894-554c10310ba4" providerId="ADAL" clId="{2B61627E-8C3A-4E30-8D42-936881ABB1EA}" dt="2025-08-22T17:33:58.878" v="669" actId="242"/>
          <ac:spMkLst>
            <pc:docMk/>
            <pc:sldMk cId="854122100" sldId="257"/>
            <ac:spMk id="10" creationId="{22468F18-96E8-0BDE-DEDF-19E7735BE1E6}"/>
          </ac:spMkLst>
        </pc:spChg>
        <pc:spChg chg="mod">
          <ac:chgData name="Michael Hill" userId="41dba03d-e58d-4389-9894-554c10310ba4" providerId="ADAL" clId="{2B61627E-8C3A-4E30-8D42-936881ABB1EA}" dt="2025-08-22T17:33:58.878" v="669" actId="242"/>
          <ac:spMkLst>
            <pc:docMk/>
            <pc:sldMk cId="854122100" sldId="257"/>
            <ac:spMk id="11" creationId="{B2D4645F-350F-77B1-036C-D01223EB808D}"/>
          </ac:spMkLst>
        </pc:spChg>
        <pc:spChg chg="mod">
          <ac:chgData name="Michael Hill" userId="41dba03d-e58d-4389-9894-554c10310ba4" providerId="ADAL" clId="{2B61627E-8C3A-4E30-8D42-936881ABB1EA}" dt="2025-08-22T17:33:58.878" v="669" actId="242"/>
          <ac:spMkLst>
            <pc:docMk/>
            <pc:sldMk cId="854122100" sldId="257"/>
            <ac:spMk id="12" creationId="{86893419-8B7B-38C3-2D89-D4BB95E0AB27}"/>
          </ac:spMkLst>
        </pc:spChg>
      </pc:sldChg>
      <pc:sldChg chg="modSp mod">
        <pc:chgData name="Michael Hill" userId="41dba03d-e58d-4389-9894-554c10310ba4" providerId="ADAL" clId="{2B61627E-8C3A-4E30-8D42-936881ABB1EA}" dt="2025-08-22T17:34:27.020" v="747" actId="20577"/>
        <pc:sldMkLst>
          <pc:docMk/>
          <pc:sldMk cId="510623671" sldId="276"/>
        </pc:sldMkLst>
        <pc:spChg chg="mod">
          <ac:chgData name="Michael Hill" userId="41dba03d-e58d-4389-9894-554c10310ba4" providerId="ADAL" clId="{2B61627E-8C3A-4E30-8D42-936881ABB1EA}" dt="2025-08-22T17:34:20.122" v="697" actId="1076"/>
          <ac:spMkLst>
            <pc:docMk/>
            <pc:sldMk cId="510623671" sldId="276"/>
            <ac:spMk id="5" creationId="{7A51E191-FB80-DD01-12DA-A63D6699BDF7}"/>
          </ac:spMkLst>
        </pc:spChg>
        <pc:spChg chg="mod">
          <ac:chgData name="Michael Hill" userId="41dba03d-e58d-4389-9894-554c10310ba4" providerId="ADAL" clId="{2B61627E-8C3A-4E30-8D42-936881ABB1EA}" dt="2025-08-22T17:34:27.020" v="747" actId="20577"/>
          <ac:spMkLst>
            <pc:docMk/>
            <pc:sldMk cId="510623671" sldId="276"/>
            <ac:spMk id="8" creationId="{0D1FA388-F44C-0D62-E127-5DAA237B2FBA}"/>
          </ac:spMkLst>
        </pc:spChg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4148945767" sldId="278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222896142" sldId="279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1027835601" sldId="280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601669030" sldId="281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2951452645" sldId="282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2893658562" sldId="283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2253552570" sldId="284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2732433189" sldId="285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1045260022" sldId="286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783295611" sldId="287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348222224" sldId="288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3269378831" sldId="289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2126508803" sldId="290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3664389456" sldId="291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1312842051" sldId="292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3385313842" sldId="293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2241550564" sldId="294"/>
        </pc:sldMkLst>
      </pc:sldChg>
      <pc:sldChg chg="add del">
        <pc:chgData name="Michael Hill" userId="41dba03d-e58d-4389-9894-554c10310ba4" providerId="ADAL" clId="{2B61627E-8C3A-4E30-8D42-936881ABB1EA}" dt="2025-08-22T14:44:33.390" v="1" actId="47"/>
        <pc:sldMkLst>
          <pc:docMk/>
          <pc:sldMk cId="3896307507" sldId="295"/>
        </pc:sldMkLst>
      </pc:sldChg>
      <pc:sldChg chg="modSp add mod">
        <pc:chgData name="Michael Hill" userId="41dba03d-e58d-4389-9894-554c10310ba4" providerId="ADAL" clId="{2B61627E-8C3A-4E30-8D42-936881ABB1EA}" dt="2025-08-22T17:31:47.094" v="667" actId="20577"/>
        <pc:sldMkLst>
          <pc:docMk/>
          <pc:sldMk cId="2205986474" sldId="308"/>
        </pc:sldMkLst>
        <pc:spChg chg="mod">
          <ac:chgData name="Michael Hill" userId="41dba03d-e58d-4389-9894-554c10310ba4" providerId="ADAL" clId="{2B61627E-8C3A-4E30-8D42-936881ABB1EA}" dt="2025-08-22T17:30:47.956" v="398" actId="14100"/>
          <ac:spMkLst>
            <pc:docMk/>
            <pc:sldMk cId="2205986474" sldId="308"/>
            <ac:spMk id="5" creationId="{3249AEED-3A59-5161-308E-488D1E5F6940}"/>
          </ac:spMkLst>
        </pc:spChg>
        <pc:spChg chg="mod">
          <ac:chgData name="Michael Hill" userId="41dba03d-e58d-4389-9894-554c10310ba4" providerId="ADAL" clId="{2B61627E-8C3A-4E30-8D42-936881ABB1EA}" dt="2025-08-22T17:31:47.094" v="667" actId="20577"/>
          <ac:spMkLst>
            <pc:docMk/>
            <pc:sldMk cId="2205986474" sldId="308"/>
            <ac:spMk id="8" creationId="{03B0C897-4E55-6670-CA66-168B6AD20D51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0007EC-7779-4BAC-8F03-814B556CCD3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9DB48C-FCC8-4682-A5C6-34BDEF33D2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25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DB48C-FCC8-4682-A5C6-34BDEF33D27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50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6A4B-E724-C642-63ED-9C1381B80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85E653-4903-1005-D15B-66DB874D2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4A978-A4B2-A67F-C69F-38ADC7DB4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910B7-42B2-3D3D-3AE4-AC7E6C388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21657-9CFD-95BE-EEE3-E1B47D77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72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A8605-B3B6-D788-279D-476906E3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AD9E01-2C5E-0FD4-BF7C-54659537D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685CA-CEBB-6B85-90D4-1BEF716FC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0A526-A1AA-3BC7-DC9D-B44EBC07B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ED0B1-5EB5-A414-75E8-6BA511C07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56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BD8E7E-5301-E447-23C8-B8B5D2932F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336805-717E-9F25-0794-88BD42C6E8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3C3FF-BEC2-31C8-6723-85EC31276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A1747-0799-AAD2-1377-F19D1A5E7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F77C4-38FB-B4D4-348D-9D2957422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7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0003-439B-FA69-F591-6D66E2741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20904-0912-32D7-F6E6-31372E488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3E7E8-F851-BEB7-2C68-8FE1EF674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AE2CA-7781-6E95-12BA-557F775A9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9952B-F381-1189-2020-9A14F470C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639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F060-3D96-5480-3C88-EE775B82F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569D8-9209-8B7C-1538-E818415FF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66B1C-5056-EDDF-CD36-E7BFD2F43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F8CB3-3858-3C51-AA38-3F86C0974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EA923-CF31-8772-A331-247B9144D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5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F25B0-376D-3011-4FDF-D4CA713D7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71C86-3E65-FA4B-6F6C-0BB7AA3900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E646B-5AE1-A23D-3D1F-474544BF3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279F2-41EE-1489-59DC-32CD90629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EC4E9-67EE-D095-37A7-39EFE82D1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B2442-8F9C-AC5E-9546-BDE753C1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941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C8DBA-2489-9EF4-F45E-238BC26EF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34AAF-B93F-48B6-1B8B-FD3E959FB9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8698B-3528-B8DC-27B8-D49145D60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9008AA-A42D-2259-0D36-908024A20B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8A62E1-25E1-7552-ABA8-BE7F2A3B1B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97670D-8F54-733D-3639-1B7CCE4C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3C6C20-7A45-CC6A-CA55-61F7CCF3B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B7766C-30F5-1A8E-58AF-CDC986CF8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76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B690D-7611-3967-E6F3-81F032CFF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1D4BA6-7CE7-229C-2BD5-FECCA2886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A691A-621C-6EB1-3EB8-CA9FF47FB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257F05-B410-F8DD-455C-490CEB149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6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709F58-5A85-92F4-B06D-216430334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9B9967-5360-F0CB-62AE-C03CEF75E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5E68E6-84C0-1723-6611-61380FA19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55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855B2-ECD6-C08F-72AD-183650C66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96BA6-2739-2BD7-969A-4113A5119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886298-57FD-A8A8-D424-73178F2DB4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784E3-D576-8AA7-A98D-17AA30F76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48EE1-5288-E1AE-89F1-37B64F23E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75274-EEF3-4830-9978-53BE36B7A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01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332C3-BAF4-D846-43C1-525BE354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72DC9A-2E8B-6C73-166E-961BCED000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CE3A54-E42B-7858-93B4-F1A981487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C60C9-5A10-7256-4190-5DE6C1C30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2744C-0DE9-DCDB-4998-7A3221F15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D5596-7365-792E-D0E3-4ED3B5E7D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5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A3BEBB-B682-7839-B2B4-500CE17CB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D3092-A078-5BEF-361E-CB3FDD457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4A81F-9B16-8EEC-9FE4-9E9D0C8E87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CFA067-BC5A-4095-A3A5-99A1BAFE9208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43794-F45F-30BE-BC6F-DDF9A70C2A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2708D-8AD6-9D50-70CF-8FFDD3AB7B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98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9BBF4B62-D7BF-1C6A-40E3-7B807FA87977}"/>
              </a:ext>
            </a:extLst>
          </p:cNvPr>
          <p:cNvSpPr/>
          <p:nvPr/>
        </p:nvSpPr>
        <p:spPr>
          <a:xfrm>
            <a:off x="4713768" y="2110368"/>
            <a:ext cx="2565990" cy="2565990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B883CE-936E-CB73-2B3E-56A618536A26}"/>
              </a:ext>
            </a:extLst>
          </p:cNvPr>
          <p:cNvSpPr/>
          <p:nvPr/>
        </p:nvSpPr>
        <p:spPr>
          <a:xfrm>
            <a:off x="895936" y="1574232"/>
            <a:ext cx="5652932" cy="2301533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541717" lon="20311593" rev="27507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Bahnschrift SemiBold" panose="020B0502040204020203" pitchFamily="34" charset="0"/>
              </a:rPr>
              <a:t>TOPIC A:</a:t>
            </a:r>
          </a:p>
          <a:p>
            <a:pPr algn="ctr"/>
            <a:r>
              <a:rPr lang="en-US" sz="6000" dirty="0">
                <a:latin typeface="Bahnschrift SemiBold" panose="020B0502040204020203" pitchFamily="34" charset="0"/>
              </a:rPr>
              <a:t>DATABASES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C18ECD-1A29-4735-FBF9-2230E3FED94F}"/>
              </a:ext>
            </a:extLst>
          </p:cNvPr>
          <p:cNvSpPr/>
          <p:nvPr/>
        </p:nvSpPr>
        <p:spPr>
          <a:xfrm>
            <a:off x="6890905" y="2714847"/>
            <a:ext cx="4096073" cy="1160918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LESSON A-2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5BB639-AC69-FE40-4352-5D3077A94591}"/>
              </a:ext>
            </a:extLst>
          </p:cNvPr>
          <p:cNvSpPr/>
          <p:nvPr/>
        </p:nvSpPr>
        <p:spPr>
          <a:xfrm>
            <a:off x="2305353" y="3606998"/>
            <a:ext cx="7725547" cy="1160918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Relaxed">
              <a:rot lat="20129102" lon="991603" rev="2117886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DATABASE TRANSACTIONS</a:t>
            </a:r>
          </a:p>
        </p:txBody>
      </p:sp>
    </p:spTree>
    <p:extLst>
      <p:ext uri="{BB962C8B-B14F-4D97-AF65-F5344CB8AC3E}">
        <p14:creationId xmlns:p14="http://schemas.microsoft.com/office/powerpoint/2010/main" val="1878848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271CD5-CF8B-EBB8-E209-ADF58E873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3A481580-2963-C916-5553-FE3832332BCF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B5131EA-DA62-6E29-09F7-8161D43BC3D3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F28F6F1-2AAD-4938-ED36-287ACF52DEF3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339A89-8CA2-8E50-837A-1562368492D6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ACID is an acronym referring to four principles of database transactions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Atomicity – all operations within the transaction are completed successfully, or they get rolled back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Consistency – ensures database properly changes states upon a successful transaction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Isolation – enables transactions to operate independently of each other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Durability – Ensures the result of a transaction is maintained even if the system fails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CD789F-380D-8C6D-EAC8-8A71AA4B0023}"/>
              </a:ext>
            </a:extLst>
          </p:cNvPr>
          <p:cNvSpPr/>
          <p:nvPr/>
        </p:nvSpPr>
        <p:spPr>
          <a:xfrm>
            <a:off x="85060" y="79116"/>
            <a:ext cx="1800448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ACID</a:t>
            </a:r>
          </a:p>
        </p:txBody>
      </p:sp>
      <p:pic>
        <p:nvPicPr>
          <p:cNvPr id="3" name="Picture 2" descr="A black and white molecule&#10;&#10;AI-generated content may be incorrect.">
            <a:extLst>
              <a:ext uri="{FF2B5EF4-FFF2-40B4-BE49-F238E27FC236}">
                <a16:creationId xmlns:a16="http://schemas.microsoft.com/office/drawing/2014/main" id="{69BAD912-FE67-9E6E-7C68-6B482EB21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820" y="3332180"/>
            <a:ext cx="2814524" cy="209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756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CD905B-69FD-2FB9-57B8-0791C5C41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7172B856-21E9-A59C-D2C7-16E09C87EF76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64CD963-10BC-18EF-289A-EC622DB9E7AA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261DAD-0AC6-85FA-070B-3694299FA59D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067D83-7358-15FE-1506-C95155B2D05D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Transactions in larger databases are often kept track of by ID inside of the database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Transactions can contain smaller sub-transactions for more complex operations, ensuring their atomicity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16738E-C612-63A1-8A88-568857B5E8B9}"/>
              </a:ext>
            </a:extLst>
          </p:cNvPr>
          <p:cNvSpPr/>
          <p:nvPr/>
        </p:nvSpPr>
        <p:spPr>
          <a:xfrm>
            <a:off x="-85062" y="79116"/>
            <a:ext cx="4182139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TRANSACTIONS</a:t>
            </a:r>
          </a:p>
        </p:txBody>
      </p:sp>
    </p:spTree>
    <p:extLst>
      <p:ext uri="{BB962C8B-B14F-4D97-AF65-F5344CB8AC3E}">
        <p14:creationId xmlns:p14="http://schemas.microsoft.com/office/powerpoint/2010/main" val="3562199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3868EF-9FA6-438F-187D-CD58DA450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BF450F6B-5D98-41EC-754F-77C5F95D8296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F194AD1-A5CE-5F4A-78BC-D7445B6CD623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1AA9DA5-208B-F8EB-2C2C-B0277BE1EF40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2C37688-0CA7-BB1C-DD53-2251BDE3BEE6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ahnschrift" panose="020B0502040204020203" pitchFamily="34" charset="0"/>
              </a:rPr>
              <a:t>Consistency </a:t>
            </a: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is the principle that ensures that if you attempt to add data to a database that isn’t valid (putting a string in an integer field for example) it will be rolled back to the previous state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This prevents the database or related programs from having errors when you attempt to store or retrieve this data</a:t>
            </a:r>
            <a:endParaRPr lang="en-US" sz="2800" dirty="0">
              <a:solidFill>
                <a:schemeClr val="accent5">
                  <a:lumMod val="40000"/>
                  <a:lumOff val="60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4FEA87-E424-F2CC-DF9C-41544F817F75}"/>
              </a:ext>
            </a:extLst>
          </p:cNvPr>
          <p:cNvSpPr/>
          <p:nvPr/>
        </p:nvSpPr>
        <p:spPr>
          <a:xfrm>
            <a:off x="92148" y="79116"/>
            <a:ext cx="3905693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CONSISTENCY</a:t>
            </a:r>
          </a:p>
        </p:txBody>
      </p:sp>
    </p:spTree>
    <p:extLst>
      <p:ext uri="{BB962C8B-B14F-4D97-AF65-F5344CB8AC3E}">
        <p14:creationId xmlns:p14="http://schemas.microsoft.com/office/powerpoint/2010/main" val="1941491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F47E84-194F-FB51-49C3-E35F21392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55ED9117-27B3-18A8-F7E6-DEC277A3B075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317D2C4-EF4C-3886-9898-FBA1BD3111E9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C8E48F2-DE9D-A000-562A-A65B4FA941FA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997836-FFDF-0B79-D4B2-D5ABC0161395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ahnschrift" panose="020B0502040204020203" pitchFamily="34" charset="0"/>
              </a:rPr>
              <a:t>Data Integrity </a:t>
            </a: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is similar to consistency, in that it is to prevent invalid data in a database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Instead of preventing data that isn’t of the right type, data integrity prevents data that doesn’t fall within the right bounds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Let’s look at a few examples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E72006-C964-E448-6014-9017371E76D1}"/>
              </a:ext>
            </a:extLst>
          </p:cNvPr>
          <p:cNvSpPr/>
          <p:nvPr/>
        </p:nvSpPr>
        <p:spPr>
          <a:xfrm>
            <a:off x="92149" y="79116"/>
            <a:ext cx="3345712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INTEGRITY</a:t>
            </a:r>
          </a:p>
        </p:txBody>
      </p:sp>
    </p:spTree>
    <p:extLst>
      <p:ext uri="{BB962C8B-B14F-4D97-AF65-F5344CB8AC3E}">
        <p14:creationId xmlns:p14="http://schemas.microsoft.com/office/powerpoint/2010/main" val="3576923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EB32AF-888C-3F81-C179-A11D3438F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E583275E-174A-D656-DF20-B10D551FAC4F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6A35F6-336B-CDE6-A8AC-963D63F7206C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4E3203-4174-382D-4B7D-825045E89CB3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54CDA1-C105-FDC1-0168-B98547988694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For the field “Birth Date”, providing the data of “Jeff” would be inconsistent data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For this same field, the dates “4/12/1821” or “9/10/2200” could be handled by data integrity constraints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Assuming that the database is intended to hold data about current customers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8C3484-541C-FAE0-0D69-D022B9C4E7B3}"/>
              </a:ext>
            </a:extLst>
          </p:cNvPr>
          <p:cNvSpPr/>
          <p:nvPr/>
        </p:nvSpPr>
        <p:spPr>
          <a:xfrm>
            <a:off x="92149" y="79116"/>
            <a:ext cx="3345712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INTEGRITY</a:t>
            </a:r>
          </a:p>
        </p:txBody>
      </p:sp>
    </p:spTree>
    <p:extLst>
      <p:ext uri="{BB962C8B-B14F-4D97-AF65-F5344CB8AC3E}">
        <p14:creationId xmlns:p14="http://schemas.microsoft.com/office/powerpoint/2010/main" val="3284050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F9DC5A-8DD3-DE1C-6971-5ACB7F42F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47231D3E-E4A7-D834-C4AB-F6948ACDDE60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970919C-B148-AAD8-DD09-F75C630DDCAF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A10205F-B18C-FFD1-49A8-3C3C9C6F76C4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18DE2A-9CC7-DDAF-55CC-4142752F2972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Another example could be for the field “Social Security Number”, where inconsistent data could be “False”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In this same instance, data integrity could prevent you from entering “444-444-4444”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Recall that social security numbers need to be of the format “XXX-XX-XXXX”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21E880-9331-5EB4-3F26-1C4B854AF2ED}"/>
              </a:ext>
            </a:extLst>
          </p:cNvPr>
          <p:cNvSpPr/>
          <p:nvPr/>
        </p:nvSpPr>
        <p:spPr>
          <a:xfrm>
            <a:off x="92149" y="79116"/>
            <a:ext cx="3345712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INTEGRITY</a:t>
            </a:r>
          </a:p>
        </p:txBody>
      </p:sp>
      <p:pic>
        <p:nvPicPr>
          <p:cNvPr id="3" name="Picture 2" descr="A close up of a card&#10;&#10;AI-generated content may be incorrect.">
            <a:extLst>
              <a:ext uri="{FF2B5EF4-FFF2-40B4-BE49-F238E27FC236}">
                <a16:creationId xmlns:a16="http://schemas.microsoft.com/office/drawing/2014/main" id="{D3021086-11BC-E44A-3200-4C16E76825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8" b="89987" l="10000" r="90920">
                        <a14:foregroundMark x1="10800" y1="15310" x2="13360" y2="54070"/>
                        <a14:foregroundMark x1="90920" y1="18669" x2="90040" y2="46512"/>
                        <a14:backgroundMark x1="87800" y1="2196" x2="95240" y2="3295"/>
                        <a14:backgroundMark x1="96600" y1="73062" x2="94120" y2="97804"/>
                        <a14:backgroundMark x1="94120" y1="97804" x2="7480" y2="92442"/>
                        <a14:backgroundMark x1="7480" y1="92442" x2="4040" y2="72222"/>
                        <a14:backgroundMark x1="4040" y1="72222" x2="6880" y2="4780"/>
                        <a14:backgroundMark x1="6880" y1="4780" x2="23480" y2="3618"/>
                        <a14:backgroundMark x1="23480" y1="3618" x2="44200" y2="4457"/>
                        <a14:backgroundMark x1="44200" y1="4457" x2="80240" y2="2196"/>
                        <a14:backgroundMark x1="80240" y1="2196" x2="96240" y2="4587"/>
                        <a14:backgroundMark x1="96240" y1="4587" x2="98680" y2="23191"/>
                        <a14:backgroundMark x1="98680" y1="23191" x2="97800" y2="766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8606" y="4466497"/>
            <a:ext cx="4104650" cy="254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510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86C5ED-C32A-935E-7333-94C0D31D6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B037DC11-E67B-0879-A192-51A589506A3E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99BB21-D3EE-7BED-B1A5-CB1E8D41FBA8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2D2B10C-AB14-55B2-1BD8-30BEF63E9DD8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789EB8-DC61-049A-B5C7-B10AB408284A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Concurrency in a data sharing situation ensures that a Database Management System (DBMS) is able to handle multiple users attempting to retrieve, modify, or store data at once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If two users try and modify data at the same time, what should happen?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989706-69AB-8BE6-024F-E8A3C2EB0C37}"/>
              </a:ext>
            </a:extLst>
          </p:cNvPr>
          <p:cNvSpPr/>
          <p:nvPr/>
        </p:nvSpPr>
        <p:spPr>
          <a:xfrm>
            <a:off x="-17435" y="65791"/>
            <a:ext cx="4400338" cy="928577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CONCURRENCY</a:t>
            </a:r>
          </a:p>
        </p:txBody>
      </p:sp>
    </p:spTree>
    <p:extLst>
      <p:ext uri="{BB962C8B-B14F-4D97-AF65-F5344CB8AC3E}">
        <p14:creationId xmlns:p14="http://schemas.microsoft.com/office/powerpoint/2010/main" val="34288799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7479B6-7554-44D4-E10A-8C09C6EA5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B9385956-74C7-FCA5-DCE2-10C2C4BC02EB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E53B7E5-ACF1-318E-6FEE-0225A498B78B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B1A5326-FB9E-7C00-7178-923E9488798D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B0C897-4E55-6670-CA66-168B6AD20D51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Both consistency and integrity can be considered </a:t>
            </a:r>
            <a:r>
              <a:rPr lang="en-US" sz="2800" b="1" i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ahnschrift" panose="020B0502040204020203" pitchFamily="34" charset="0"/>
              </a:rPr>
              <a:t>Data Validation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Data validation simply refers to ensuring that data complies with the data requirements of the system to avoid errors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49AEED-3A59-5161-308E-488D1E5F6940}"/>
              </a:ext>
            </a:extLst>
          </p:cNvPr>
          <p:cNvSpPr/>
          <p:nvPr/>
        </p:nvSpPr>
        <p:spPr>
          <a:xfrm>
            <a:off x="-17436" y="65791"/>
            <a:ext cx="5483209" cy="928577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DATA VALIDATION</a:t>
            </a:r>
          </a:p>
        </p:txBody>
      </p:sp>
    </p:spTree>
    <p:extLst>
      <p:ext uri="{BB962C8B-B14F-4D97-AF65-F5344CB8AC3E}">
        <p14:creationId xmlns:p14="http://schemas.microsoft.com/office/powerpoint/2010/main" val="2205986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5BA6D2-661C-629D-3A0B-D8916DF3A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B93D669-FD26-373F-CDBC-983ED72E17F3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493F1B6-8034-6006-77FD-6E60A6700CC2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3B445EE-DFCD-15A2-8253-548969370912}"/>
              </a:ext>
            </a:extLst>
          </p:cNvPr>
          <p:cNvSpPr/>
          <p:nvPr/>
        </p:nvSpPr>
        <p:spPr>
          <a:xfrm>
            <a:off x="4101365" y="311889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1FA388-F44C-0D62-E127-5DAA237B2FBA}"/>
              </a:ext>
            </a:extLst>
          </p:cNvPr>
          <p:cNvSpPr/>
          <p:nvPr/>
        </p:nvSpPr>
        <p:spPr>
          <a:xfrm>
            <a:off x="825243" y="1120703"/>
            <a:ext cx="10296411" cy="5550244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They’re back and better </a:t>
            </a:r>
            <a:r>
              <a:rPr lang="en-US" sz="2800">
                <a:solidFill>
                  <a:schemeClr val="bg1"/>
                </a:solidFill>
                <a:latin typeface="Bahnschrift" panose="020B0502040204020203" pitchFamily="34" charset="0"/>
              </a:rPr>
              <a:t>than ever!</a:t>
            </a:r>
            <a:endParaRPr lang="en-US" sz="2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51E191-FB80-DD01-12DA-A63D6699BDF7}"/>
              </a:ext>
            </a:extLst>
          </p:cNvPr>
          <p:cNvSpPr/>
          <p:nvPr/>
        </p:nvSpPr>
        <p:spPr>
          <a:xfrm>
            <a:off x="-365917" y="214462"/>
            <a:ext cx="8209437" cy="675746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PROGRAMMING ASSIGNMENT</a:t>
            </a:r>
          </a:p>
        </p:txBody>
      </p:sp>
    </p:spTree>
    <p:extLst>
      <p:ext uri="{BB962C8B-B14F-4D97-AF65-F5344CB8AC3E}">
        <p14:creationId xmlns:p14="http://schemas.microsoft.com/office/powerpoint/2010/main" val="510623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950A9E-999F-1BB1-2C00-779227746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6893419-8B7B-38C3-2D89-D4BB95E0AB27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D4645F-350F-77B1-036C-D01223EB808D}"/>
              </a:ext>
            </a:extLst>
          </p:cNvPr>
          <p:cNvSpPr/>
          <p:nvPr/>
        </p:nvSpPr>
        <p:spPr>
          <a:xfrm>
            <a:off x="6881567" y="1777234"/>
            <a:ext cx="4516539" cy="2255680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1072296" lon="587304" rev="21567845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" panose="020B0502040204020203" pitchFamily="34" charset="0"/>
              </a:rPr>
              <a:t>Have a way to take notes available for this lesson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9CF6B3F-1F6D-7800-03EB-3D197914A30A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3133FC-E875-8442-9063-C305CC0BFB20}"/>
              </a:ext>
            </a:extLst>
          </p:cNvPr>
          <p:cNvSpPr/>
          <p:nvPr/>
        </p:nvSpPr>
        <p:spPr>
          <a:xfrm>
            <a:off x="4101365" y="311889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7671A2-401B-58C3-4049-2F9F2E07BD91}"/>
              </a:ext>
            </a:extLst>
          </p:cNvPr>
          <p:cNvSpPr/>
          <p:nvPr/>
        </p:nvSpPr>
        <p:spPr>
          <a:xfrm>
            <a:off x="1077431" y="1120703"/>
            <a:ext cx="4516539" cy="5425408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" panose="020B0502040204020203" pitchFamily="34" charset="0"/>
              </a:rPr>
              <a:t>Warm-up Question</a:t>
            </a:r>
          </a:p>
          <a:p>
            <a:pPr algn="ctr"/>
            <a:r>
              <a:rPr lang="en-US" sz="2800" dirty="0">
                <a:latin typeface="Bahnschrift" panose="020B0502040204020203" pitchFamily="34" charset="0"/>
              </a:rPr>
              <a:t>Transactions</a:t>
            </a:r>
          </a:p>
          <a:p>
            <a:pPr algn="ctr"/>
            <a:r>
              <a:rPr lang="en-US" sz="2800" dirty="0">
                <a:latin typeface="Bahnschrift" panose="020B0502040204020203" pitchFamily="34" charset="0"/>
              </a:rPr>
              <a:t>States</a:t>
            </a:r>
          </a:p>
          <a:p>
            <a:pPr algn="ctr"/>
            <a:r>
              <a:rPr lang="en-US" sz="2800" dirty="0">
                <a:latin typeface="Bahnschrift" panose="020B0502040204020203" pitchFamily="34" charset="0"/>
              </a:rPr>
              <a:t>Updates</a:t>
            </a:r>
          </a:p>
          <a:p>
            <a:pPr algn="ctr"/>
            <a:r>
              <a:rPr lang="en-US" sz="2800" dirty="0">
                <a:latin typeface="Bahnschrift" panose="020B0502040204020203" pitchFamily="34" charset="0"/>
              </a:rPr>
              <a:t>Data Consistency</a:t>
            </a:r>
          </a:p>
          <a:p>
            <a:pPr algn="ctr"/>
            <a:r>
              <a:rPr lang="en-US" sz="2800" dirty="0">
                <a:latin typeface="Bahnschrift" panose="020B0502040204020203" pitchFamily="34" charset="0"/>
              </a:rPr>
              <a:t>Data Integrity</a:t>
            </a:r>
          </a:p>
          <a:p>
            <a:pPr algn="ctr"/>
            <a:r>
              <a:rPr lang="en-US" sz="2800" dirty="0">
                <a:latin typeface="Bahnschrift" panose="020B0502040204020203" pitchFamily="34" charset="0"/>
              </a:rPr>
              <a:t>Database Transactions</a:t>
            </a:r>
          </a:p>
          <a:p>
            <a:pPr algn="ctr"/>
            <a:r>
              <a:rPr lang="en-US" sz="2800" dirty="0">
                <a:latin typeface="Bahnschrift" panose="020B0502040204020203" pitchFamily="34" charset="0"/>
              </a:rPr>
              <a:t>Concurrency</a:t>
            </a:r>
          </a:p>
          <a:p>
            <a:pPr algn="ctr"/>
            <a:r>
              <a:rPr lang="en-US" sz="2800" dirty="0">
                <a:latin typeface="Bahnschrift" panose="020B0502040204020203" pitchFamily="34" charset="0"/>
              </a:rPr>
              <a:t>ACID Properties</a:t>
            </a:r>
          </a:p>
          <a:p>
            <a:pPr algn="ctr"/>
            <a:r>
              <a:rPr lang="en-US" sz="2800" dirty="0">
                <a:latin typeface="Bahnschrift" panose="020B0502040204020203" pitchFamily="34" charset="0"/>
              </a:rPr>
              <a:t>Data Validation</a:t>
            </a:r>
          </a:p>
          <a:p>
            <a:pPr algn="ctr"/>
            <a:endParaRPr lang="en-US" sz="2800" dirty="0">
              <a:latin typeface="Bahnschrift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468F18-96E8-0BDE-DEDF-19E7735BE1E6}"/>
              </a:ext>
            </a:extLst>
          </p:cNvPr>
          <p:cNvSpPr/>
          <p:nvPr/>
        </p:nvSpPr>
        <p:spPr>
          <a:xfrm>
            <a:off x="6598031" y="1564953"/>
            <a:ext cx="1708202" cy="63244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Relaxed">
              <a:rot lat="20129102" lon="991603" rev="2117886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Bahnschrift SemiBold" panose="020B0502040204020203" pitchFamily="34" charset="0"/>
              </a:rPr>
              <a:t>NOTE!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CD8CB0-8A02-BF4E-6CF1-A22B96E02C67}"/>
              </a:ext>
            </a:extLst>
          </p:cNvPr>
          <p:cNvSpPr/>
          <p:nvPr/>
        </p:nvSpPr>
        <p:spPr>
          <a:xfrm>
            <a:off x="1824466" y="192126"/>
            <a:ext cx="2903431" cy="928577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854122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DF31C7-9D62-34F3-51FF-D499D2944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CA8483F3-9D91-69C6-DAE4-E819F0292C96}"/>
              </a:ext>
            </a:extLst>
          </p:cNvPr>
          <p:cNvSpPr/>
          <p:nvPr/>
        </p:nvSpPr>
        <p:spPr>
          <a:xfrm>
            <a:off x="9605200" y="3896291"/>
            <a:ext cx="1497660" cy="1497660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0" name="Picture 19" descr="A close up of fire&#10;&#10;AI-generated content may be incorrect.">
            <a:extLst>
              <a:ext uri="{FF2B5EF4-FFF2-40B4-BE49-F238E27FC236}">
                <a16:creationId xmlns:a16="http://schemas.microsoft.com/office/drawing/2014/main" id="{9103A45C-BE5A-478E-4718-72C97F147BD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4556237" y="-1564556"/>
            <a:ext cx="6748129" cy="3830500"/>
          </a:xfrm>
          <a:prstGeom prst="rect">
            <a:avLst/>
          </a:prstGeom>
          <a:ln>
            <a:noFill/>
          </a:ln>
        </p:spPr>
      </p:pic>
      <p:pic>
        <p:nvPicPr>
          <p:cNvPr id="19" name="Picture 18" descr="A close up of fire&#10;&#10;AI-generated content may be incorrect.">
            <a:extLst>
              <a:ext uri="{FF2B5EF4-FFF2-40B4-BE49-F238E27FC236}">
                <a16:creationId xmlns:a16="http://schemas.microsoft.com/office/drawing/2014/main" id="{59044FD4-E5CB-7F72-D4E0-B3FF57F10D6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200024" y="-1477760"/>
            <a:ext cx="6748129" cy="38305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1FB06C32-785C-D086-3043-42F7FBD0932E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ADCA5AE-052C-5076-411F-06E5A022CDA7}"/>
              </a:ext>
            </a:extLst>
          </p:cNvPr>
          <p:cNvSpPr/>
          <p:nvPr/>
        </p:nvSpPr>
        <p:spPr>
          <a:xfrm>
            <a:off x="358687" y="2026486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C7B8BA-8B31-7B2C-E2AB-60712C1F61E8}"/>
              </a:ext>
            </a:extLst>
          </p:cNvPr>
          <p:cNvSpPr/>
          <p:nvPr/>
        </p:nvSpPr>
        <p:spPr>
          <a:xfrm>
            <a:off x="9978799" y="1099676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3B4A7A-A70B-0C4A-C7FF-462ADF36D440}"/>
              </a:ext>
            </a:extLst>
          </p:cNvPr>
          <p:cNvSpPr/>
          <p:nvPr/>
        </p:nvSpPr>
        <p:spPr>
          <a:xfrm>
            <a:off x="1733476" y="1244357"/>
            <a:ext cx="9066029" cy="3830500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HeroicExtremeRightFacing">
              <a:rot lat="21346875" lon="21280510" rev="119997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What information might you be able to infer from the following data?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white"/>
                </a:solidFill>
                <a:latin typeface="Bahnschrift" panose="020B0502040204020203" pitchFamily="34" charset="0"/>
              </a:rPr>
              <a:t>36.12, 13.78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449.99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Sam M</a:t>
            </a:r>
            <a:r>
              <a:rPr lang="en-US" sz="2800" dirty="0" err="1">
                <a:solidFill>
                  <a:prstClr val="white"/>
                </a:solidFill>
                <a:latin typeface="Bahnschrift" panose="020B0502040204020203" pitchFamily="34" charset="0"/>
              </a:rPr>
              <a:t>ulligan</a:t>
            </a:r>
            <a:endParaRPr lang="en-US" sz="2800" dirty="0">
              <a:solidFill>
                <a:prstClr val="white"/>
              </a:solidFill>
              <a:latin typeface="Bahnschrift" panose="020B0502040204020203" pitchFamily="34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12/13/19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50233D-41DE-6588-7EB0-97A3A19FFCB8}"/>
              </a:ext>
            </a:extLst>
          </p:cNvPr>
          <p:cNvSpPr/>
          <p:nvPr/>
        </p:nvSpPr>
        <p:spPr>
          <a:xfrm>
            <a:off x="1989751" y="65791"/>
            <a:ext cx="7581804" cy="928577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Relaxed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THE WARM UP QUESTION</a:t>
            </a:r>
          </a:p>
        </p:txBody>
      </p:sp>
      <p:pic>
        <p:nvPicPr>
          <p:cNvPr id="15" name="Picture 14" descr="A close up of fire&#10;&#10;AI-generated content may be incorrect.">
            <a:extLst>
              <a:ext uri="{FF2B5EF4-FFF2-40B4-BE49-F238E27FC236}">
                <a16:creationId xmlns:a16="http://schemas.microsoft.com/office/drawing/2014/main" id="{0572BAA1-AB30-2A31-99DA-E2636EF7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-1297170" y="4306188"/>
            <a:ext cx="6748129" cy="3830500"/>
          </a:xfrm>
          <a:prstGeom prst="rect">
            <a:avLst/>
          </a:prstGeom>
        </p:spPr>
      </p:pic>
      <p:pic>
        <p:nvPicPr>
          <p:cNvPr id="17" name="Picture 16" descr="A close up of fire&#10;&#10;AI-generated content may be incorrect.">
            <a:extLst>
              <a:ext uri="{FF2B5EF4-FFF2-40B4-BE49-F238E27FC236}">
                <a16:creationId xmlns:a16="http://schemas.microsoft.com/office/drawing/2014/main" id="{F9670370-72F4-78E6-7DE3-64A5614A006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3605901" y="4306188"/>
            <a:ext cx="6748129" cy="3830500"/>
          </a:xfrm>
          <a:prstGeom prst="rect">
            <a:avLst/>
          </a:prstGeom>
        </p:spPr>
      </p:pic>
      <p:pic>
        <p:nvPicPr>
          <p:cNvPr id="18" name="Picture 17" descr="A close up of fire&#10;&#10;AI-generated content may be incorrect.">
            <a:extLst>
              <a:ext uri="{FF2B5EF4-FFF2-40B4-BE49-F238E27FC236}">
                <a16:creationId xmlns:a16="http://schemas.microsoft.com/office/drawing/2014/main" id="{21F28121-5FF8-B768-E483-38897AA8B76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8435162" y="4306188"/>
            <a:ext cx="6748129" cy="38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327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386392-143E-AF29-937D-6BD2CAAB1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4E6D3C1D-2FC9-5A8F-0680-C3AF2E643DB5}"/>
              </a:ext>
            </a:extLst>
          </p:cNvPr>
          <p:cNvSpPr/>
          <p:nvPr/>
        </p:nvSpPr>
        <p:spPr>
          <a:xfrm>
            <a:off x="9605200" y="3896291"/>
            <a:ext cx="1497660" cy="1497660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A1CF06-772E-FF2C-3839-78AAEFA0A11B}"/>
              </a:ext>
            </a:extLst>
          </p:cNvPr>
          <p:cNvSpPr/>
          <p:nvPr/>
        </p:nvSpPr>
        <p:spPr>
          <a:xfrm>
            <a:off x="6157610" y="1363072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77F076D-4943-0214-F6EE-FF302EBEC62C}"/>
              </a:ext>
            </a:extLst>
          </p:cNvPr>
          <p:cNvSpPr/>
          <p:nvPr/>
        </p:nvSpPr>
        <p:spPr>
          <a:xfrm>
            <a:off x="358687" y="2026486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2782C-EA7B-F0D2-017B-9D6E5AEE03FA}"/>
              </a:ext>
            </a:extLst>
          </p:cNvPr>
          <p:cNvSpPr/>
          <p:nvPr/>
        </p:nvSpPr>
        <p:spPr>
          <a:xfrm>
            <a:off x="9978799" y="1099676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20" name="Picture 19" descr="A close up of fire&#10;&#10;AI-generated content may be incorrect.">
            <a:extLst>
              <a:ext uri="{FF2B5EF4-FFF2-40B4-BE49-F238E27FC236}">
                <a16:creationId xmlns:a16="http://schemas.microsoft.com/office/drawing/2014/main" id="{8864B057-355B-8306-248E-60E16CA7C11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4613153" y="-1528902"/>
            <a:ext cx="6748129" cy="3830500"/>
          </a:xfrm>
          <a:prstGeom prst="rect">
            <a:avLst/>
          </a:prstGeom>
        </p:spPr>
      </p:pic>
      <p:pic>
        <p:nvPicPr>
          <p:cNvPr id="19" name="Picture 18" descr="A close up of fire&#10;&#10;AI-generated content may be incorrect.">
            <a:extLst>
              <a:ext uri="{FF2B5EF4-FFF2-40B4-BE49-F238E27FC236}">
                <a16:creationId xmlns:a16="http://schemas.microsoft.com/office/drawing/2014/main" id="{7FCFCCE3-C51B-5BE3-133A-CC40A8792F6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200024" y="-1477760"/>
            <a:ext cx="6748129" cy="3830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F7FEA21-E6C0-9AC9-9EB8-E7528ED5B6C8}"/>
              </a:ext>
            </a:extLst>
          </p:cNvPr>
          <p:cNvSpPr/>
          <p:nvPr/>
        </p:nvSpPr>
        <p:spPr>
          <a:xfrm>
            <a:off x="1989751" y="65791"/>
            <a:ext cx="7581804" cy="928577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Relaxed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 SemiBold" panose="020B0502040204020203" pitchFamily="34" charset="0"/>
                <a:ea typeface="+mn-ea"/>
                <a:cs typeface="+mn-cs"/>
              </a:rPr>
              <a:t>THE WARM UP ANSWER</a:t>
            </a:r>
          </a:p>
        </p:txBody>
      </p:sp>
      <p:pic>
        <p:nvPicPr>
          <p:cNvPr id="15" name="Picture 14" descr="A close up of fire&#10;&#10;AI-generated content may be incorrect.">
            <a:extLst>
              <a:ext uri="{FF2B5EF4-FFF2-40B4-BE49-F238E27FC236}">
                <a16:creationId xmlns:a16="http://schemas.microsoft.com/office/drawing/2014/main" id="{6D6FC8A7-837D-0C82-0508-398DDF1DB91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-1297170" y="4306188"/>
            <a:ext cx="6748129" cy="3830500"/>
          </a:xfrm>
          <a:prstGeom prst="rect">
            <a:avLst/>
          </a:prstGeom>
        </p:spPr>
      </p:pic>
      <p:pic>
        <p:nvPicPr>
          <p:cNvPr id="17" name="Picture 16" descr="A close up of fire&#10;&#10;AI-generated content may be incorrect.">
            <a:extLst>
              <a:ext uri="{FF2B5EF4-FFF2-40B4-BE49-F238E27FC236}">
                <a16:creationId xmlns:a16="http://schemas.microsoft.com/office/drawing/2014/main" id="{D3612398-5230-03BA-7AB5-DC74EB9BDE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3605901" y="4306188"/>
            <a:ext cx="6748129" cy="3830500"/>
          </a:xfrm>
          <a:prstGeom prst="rect">
            <a:avLst/>
          </a:prstGeom>
        </p:spPr>
      </p:pic>
      <p:pic>
        <p:nvPicPr>
          <p:cNvPr id="18" name="Picture 17" descr="A close up of fire&#10;&#10;AI-generated content may be incorrect.">
            <a:extLst>
              <a:ext uri="{FF2B5EF4-FFF2-40B4-BE49-F238E27FC236}">
                <a16:creationId xmlns:a16="http://schemas.microsoft.com/office/drawing/2014/main" id="{648B85D8-8113-F692-CDA7-CA2CB6F4110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8435162" y="4306188"/>
            <a:ext cx="6748129" cy="3830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EC9D374-0497-0C40-7084-BB2973F235C0}"/>
              </a:ext>
            </a:extLst>
          </p:cNvPr>
          <p:cNvSpPr/>
          <p:nvPr/>
        </p:nvSpPr>
        <p:spPr>
          <a:xfrm>
            <a:off x="1733476" y="1244357"/>
            <a:ext cx="9066029" cy="3830500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HeroicExtremeRightFacing">
              <a:rot lat="21346875" lon="21280510" rev="119997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white"/>
                </a:solidFill>
                <a:latin typeface="Bahnschrift" panose="020B0502040204020203" pitchFamily="34" charset="0"/>
              </a:rPr>
              <a:t>36.12, 13.78: GPS Coordinates, Graph Coordinates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449.99: Price of item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Sam M</a:t>
            </a:r>
            <a:r>
              <a:rPr lang="en-US" sz="2800" dirty="0" err="1">
                <a:solidFill>
                  <a:prstClr val="white"/>
                </a:solidFill>
                <a:latin typeface="Bahnschrift" panose="020B0502040204020203" pitchFamily="34" charset="0"/>
              </a:rPr>
              <a:t>ulligan</a:t>
            </a:r>
            <a:r>
              <a:rPr lang="en-US" sz="2800" dirty="0">
                <a:solidFill>
                  <a:prstClr val="white"/>
                </a:solidFill>
                <a:latin typeface="Bahnschrift" panose="020B0502040204020203" pitchFamily="34" charset="0"/>
              </a:rPr>
              <a:t>: Name of person, maybe brand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ahnschrift" panose="020B0502040204020203" pitchFamily="34" charset="0"/>
                <a:ea typeface="+mn-ea"/>
                <a:cs typeface="+mn-cs"/>
              </a:rPr>
              <a:t>12/13/19: Date</a:t>
            </a:r>
          </a:p>
        </p:txBody>
      </p:sp>
    </p:spTree>
    <p:extLst>
      <p:ext uri="{BB962C8B-B14F-4D97-AF65-F5344CB8AC3E}">
        <p14:creationId xmlns:p14="http://schemas.microsoft.com/office/powerpoint/2010/main" val="2098128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D9C736-6531-C7BC-3F46-1BE2CD948C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527CF4F-DE27-EDB2-258E-91ED4F079F40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EA91C5F-B89F-19F1-8E3B-A0066382EE58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6142171-0AA0-C1B6-A468-704E5358CBE3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A75716-0EF0-37B3-ABC6-303B21F2CE50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Let’s take, for example, a bank’s database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If I want to move money from account A to account B: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Money must be withdrawn from account A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Money must be deposited into account B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These actions TOGETHER comprise ONE database transaction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DE8DB3-7BE8-827D-000E-55BD73CF3222}"/>
              </a:ext>
            </a:extLst>
          </p:cNvPr>
          <p:cNvSpPr/>
          <p:nvPr/>
        </p:nvSpPr>
        <p:spPr>
          <a:xfrm>
            <a:off x="0" y="156942"/>
            <a:ext cx="4208952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TRANSACTIONS</a:t>
            </a:r>
          </a:p>
        </p:txBody>
      </p:sp>
      <p:pic>
        <p:nvPicPr>
          <p:cNvPr id="3" name="Picture 2" descr="Cartoon character holding money and a fan of money&#10;&#10;AI-generated content may be incorrect.">
            <a:extLst>
              <a:ext uri="{FF2B5EF4-FFF2-40B4-BE49-F238E27FC236}">
                <a16:creationId xmlns:a16="http://schemas.microsoft.com/office/drawing/2014/main" id="{7541A2CD-C585-36AE-D2B0-BF0E07A0A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6188"/>
            <a:ext cx="2171029" cy="255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64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D5D230-140B-71AD-9501-C241AC61B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0E5A81C3-D7B6-E0EC-9C82-561A3424FE2F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F5FD7CD-1FAF-B150-6DEA-F71DF6F4D629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835B582-F788-FB29-49DF-72E733BC4BAA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25E2F0-0382-8B35-49B5-DA0BCB3F383A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What happens if only one of those two changes takes place in the database?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237FF0-9854-250C-8E63-7A6727F2042A}"/>
              </a:ext>
            </a:extLst>
          </p:cNvPr>
          <p:cNvSpPr/>
          <p:nvPr/>
        </p:nvSpPr>
        <p:spPr>
          <a:xfrm>
            <a:off x="0" y="156942"/>
            <a:ext cx="4208952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TRANSACTIONS</a:t>
            </a:r>
          </a:p>
        </p:txBody>
      </p:sp>
      <p:pic>
        <p:nvPicPr>
          <p:cNvPr id="3" name="Picture 2" descr="Cartoon character holding money and a fan of money&#10;&#10;AI-generated content may be incorrect.">
            <a:extLst>
              <a:ext uri="{FF2B5EF4-FFF2-40B4-BE49-F238E27FC236}">
                <a16:creationId xmlns:a16="http://schemas.microsoft.com/office/drawing/2014/main" id="{1EA0B1AF-1909-9CD2-8BAF-EBE7D0C68A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6188"/>
            <a:ext cx="2171029" cy="255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635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2E5585-0A95-52E1-D641-D749A88E5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6469C5FC-E8D4-C5BA-9C20-2DC4A05CB5F8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08253D1-6427-3A2D-A42E-FEECFC9FC35A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8873A5F-B612-E85A-3173-5964EA623F2C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2349BD-9B04-55C6-04C7-39D5B0A39734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If only the withdrawal succeeds, but the deposit fails for some reason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The state of your account is rolled back before any changes were made at all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So you don’t lose money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For a transaction to be completed, every change must succeed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Whenever the rollback occurs it reverts to a known well </a:t>
            </a:r>
            <a:r>
              <a:rPr lang="en-US" sz="2800" b="1" i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ahnschrift" panose="020B0502040204020203" pitchFamily="34" charset="0"/>
              </a:rPr>
              <a:t>state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F2A283-44B4-A0A2-651A-B900BB3D3291}"/>
              </a:ext>
            </a:extLst>
          </p:cNvPr>
          <p:cNvSpPr/>
          <p:nvPr/>
        </p:nvSpPr>
        <p:spPr>
          <a:xfrm>
            <a:off x="92149" y="79116"/>
            <a:ext cx="2289544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STATES</a:t>
            </a:r>
          </a:p>
        </p:txBody>
      </p:sp>
      <p:pic>
        <p:nvPicPr>
          <p:cNvPr id="3" name="Picture 2" descr="Cartoon character holding money and a fan of money&#10;&#10;AI-generated content may be incorrect.">
            <a:extLst>
              <a:ext uri="{FF2B5EF4-FFF2-40B4-BE49-F238E27FC236}">
                <a16:creationId xmlns:a16="http://schemas.microsoft.com/office/drawing/2014/main" id="{7726FB8C-7ABE-E4B4-6A34-B89F60C76D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6188"/>
            <a:ext cx="2171029" cy="255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595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DF31C7-9D62-34F3-51FF-D499D2944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1FB06C32-785C-D086-3043-42F7FBD0932E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ADCA5AE-052C-5076-411F-06E5A022CDA7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C7B8BA-8B31-7B2C-E2AB-60712C1F61E8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3B4A7A-A70B-0C4A-C7FF-462ADF36D440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 transaction is simply a ‘unit’ of work performed on a database with a few tasks accomplished in a specific, logical order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Transactions change one or more things about the database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Adding/deleting/updating records from table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must control transactions to ensure the database remains stable and consistent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50233D-41DE-6588-7EB0-97A3A19FFCB8}"/>
              </a:ext>
            </a:extLst>
          </p:cNvPr>
          <p:cNvSpPr/>
          <p:nvPr/>
        </p:nvSpPr>
        <p:spPr>
          <a:xfrm>
            <a:off x="0" y="156942"/>
            <a:ext cx="4208952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TRANSACTIONS</a:t>
            </a:r>
          </a:p>
        </p:txBody>
      </p:sp>
    </p:spTree>
    <p:extLst>
      <p:ext uri="{BB962C8B-B14F-4D97-AF65-F5344CB8AC3E}">
        <p14:creationId xmlns:p14="http://schemas.microsoft.com/office/powerpoint/2010/main" val="1910594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688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C447CB-1AA6-88D7-B635-0B1ACCDD3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6AB9B7E4-2E3F-BCDA-74BA-6D21D02BC72F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D3D69B6-3FAA-6D67-CA10-7439E6E1A1FE}"/>
              </a:ext>
            </a:extLst>
          </p:cNvPr>
          <p:cNvSpPr/>
          <p:nvPr/>
        </p:nvSpPr>
        <p:spPr>
          <a:xfrm>
            <a:off x="9789783" y="4306188"/>
            <a:ext cx="2019444" cy="201944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138346A-47CB-8F54-7C26-613B7BD22C2E}"/>
              </a:ext>
            </a:extLst>
          </p:cNvPr>
          <p:cNvSpPr/>
          <p:nvPr/>
        </p:nvSpPr>
        <p:spPr>
          <a:xfrm>
            <a:off x="929670" y="530080"/>
            <a:ext cx="1253064" cy="1253064"/>
          </a:xfrm>
          <a:prstGeom prst="ellipse">
            <a:avLst/>
          </a:prstGeom>
          <a:noFill/>
          <a:ln w="101600">
            <a:solidFill>
              <a:srgbClr val="3D455D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A46E2F-5FE4-634D-0872-05560B0740BD}"/>
              </a:ext>
            </a:extLst>
          </p:cNvPr>
          <p:cNvSpPr/>
          <p:nvPr/>
        </p:nvSpPr>
        <p:spPr>
          <a:xfrm>
            <a:off x="1666053" y="1120703"/>
            <a:ext cx="9066029" cy="5391671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Transactions have two main purposes: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Allow for recovery from failures to correct states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Provide isolation between multiple programs accessing the database at once (so two transactions don’t mess with the same data at the same time)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Database transactions adhere to a principle called ACID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A97EED-9295-8602-2A16-781CC6A9AA47}"/>
              </a:ext>
            </a:extLst>
          </p:cNvPr>
          <p:cNvSpPr/>
          <p:nvPr/>
        </p:nvSpPr>
        <p:spPr>
          <a:xfrm>
            <a:off x="-85062" y="79116"/>
            <a:ext cx="4182139" cy="746275"/>
          </a:xfrm>
          <a:prstGeom prst="rect">
            <a:avLst/>
          </a:prstGeom>
          <a:solidFill>
            <a:srgbClr val="516881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TRANSACTIONS</a:t>
            </a:r>
          </a:p>
        </p:txBody>
      </p:sp>
    </p:spTree>
    <p:extLst>
      <p:ext uri="{BB962C8B-B14F-4D97-AF65-F5344CB8AC3E}">
        <p14:creationId xmlns:p14="http://schemas.microsoft.com/office/powerpoint/2010/main" val="2976304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2000</TotalTime>
  <Words>700</Words>
  <Application>Microsoft Office PowerPoint</Application>
  <PresentationFormat>Widescreen</PresentationFormat>
  <Paragraphs>85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Aptos</vt:lpstr>
      <vt:lpstr>Aptos Display</vt:lpstr>
      <vt:lpstr>Arial</vt:lpstr>
      <vt:lpstr>Bahnschrift</vt:lpstr>
      <vt:lpstr>Bahnschrift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Hill</dc:creator>
  <cp:lastModifiedBy>Michael Hill</cp:lastModifiedBy>
  <cp:revision>3</cp:revision>
  <dcterms:created xsi:type="dcterms:W3CDTF">2025-08-11T14:07:39Z</dcterms:created>
  <dcterms:modified xsi:type="dcterms:W3CDTF">2025-08-22T17:34:32Z</dcterms:modified>
</cp:coreProperties>
</file>

<file path=docProps/thumbnail.jpeg>
</file>